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8" r:id="rId3"/>
    <p:sldId id="284" r:id="rId4"/>
    <p:sldId id="283" r:id="rId5"/>
    <p:sldId id="286" r:id="rId6"/>
    <p:sldId id="290" r:id="rId7"/>
    <p:sldId id="279" r:id="rId8"/>
    <p:sldId id="293" r:id="rId9"/>
    <p:sldId id="292" r:id="rId10"/>
    <p:sldId id="294" r:id="rId11"/>
    <p:sldId id="277" r:id="rId12"/>
    <p:sldId id="270" r:id="rId13"/>
    <p:sldId id="272" r:id="rId14"/>
    <p:sldId id="295" r:id="rId15"/>
    <p:sldId id="296" r:id="rId16"/>
    <p:sldId id="280" r:id="rId17"/>
    <p:sldId id="281" r:id="rId18"/>
    <p:sldId id="299" r:id="rId19"/>
    <p:sldId id="297" r:id="rId20"/>
    <p:sldId id="291" r:id="rId21"/>
    <p:sldId id="273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5" d="100"/>
          <a:sy n="85" d="100"/>
        </p:scale>
        <p:origin x="-2370" y="-6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09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46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rgbClr val="000000"/>
          </a:solidFill>
          <a:prstDash val="solid"/>
        </a:ln>
      </c:spPr>
    </c:floor>
    <c:sideWall>
      <c:thickness val="0"/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sideWall>
    <c:backWall>
      <c:thickness val="0"/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7.2482295082147194E-2"/>
          <c:y val="2.9219757671245575E-2"/>
          <c:w val="0.92473118279569888"/>
          <c:h val="0.75425217305092107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на "5"</c:v>
                </c:pt>
              </c:strCache>
            </c:strRef>
          </c:tx>
          <c:spPr>
            <a:solidFill>
              <a:srgbClr val="9999FF"/>
            </a:solidFill>
            <a:ln w="12618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1.8439758746026703E-2"/>
                  <c:y val="-3.986033733050545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8.9748076404991047E-3"/>
                  <c:y val="-1.99331312817422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Mode val="edge"/>
                  <c:yMode val="edge"/>
                  <c:x val="0.70430107526881935"/>
                  <c:y val="0.5570469798657717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Mode val="edge"/>
                  <c:yMode val="edge"/>
                  <c:x val="0.62544802867383809"/>
                  <c:y val="0.5973154362416107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Mode val="edge"/>
                  <c:yMode val="edge"/>
                  <c:x val="0.78136200716845849"/>
                  <c:y val="0.6275167785234906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Mode val="edge"/>
                  <c:yMode val="edge"/>
                  <c:x val="0.73297491039426665"/>
                  <c:y val="0.6409395973154384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5235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Sheet1!$B$1:$C$1</c:f>
              <c:strCache>
                <c:ptCount val="2"/>
                <c:pt idx="0">
                  <c:v>русский язык</c:v>
                </c:pt>
                <c:pt idx="1">
                  <c:v>математика </c:v>
                </c:pt>
              </c:strCache>
            </c:strRef>
          </c:cat>
          <c:val>
            <c:numRef>
              <c:f>Sheet1!$B$2:$C$2</c:f>
              <c:numCache>
                <c:formatCode>General</c:formatCode>
                <c:ptCount val="2"/>
                <c:pt idx="0">
                  <c:v>19</c:v>
                </c:pt>
                <c:pt idx="1">
                  <c:v>7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на "4"</c:v>
                </c:pt>
              </c:strCache>
            </c:strRef>
          </c:tx>
          <c:spPr>
            <a:solidFill>
              <a:srgbClr val="993366"/>
            </a:solidFill>
            <a:ln w="12618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2.4666462926153092E-2"/>
                  <c:y val="-6.01820424113046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5201511820625587E-2"/>
                  <c:y val="-1.65383360912026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Mode val="edge"/>
                  <c:yMode val="edge"/>
                  <c:x val="0.75268817204301375"/>
                  <c:y val="0.4328859060402701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Mode val="edge"/>
                  <c:yMode val="edge"/>
                  <c:x val="0.65412186379928539"/>
                  <c:y val="0.479865771812082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Mode val="edge"/>
                  <c:yMode val="edge"/>
                  <c:x val="0.80107526881720426"/>
                  <c:y val="0.5402684563758396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Mode val="edge"/>
                  <c:yMode val="edge"/>
                  <c:x val="0.58422939068100355"/>
                  <c:y val="0.6140939597315436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Mode val="edge"/>
                  <c:yMode val="edge"/>
                  <c:x val="0.65770609318996465"/>
                  <c:y val="0.5738255033557068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Mode val="edge"/>
                  <c:yMode val="edge"/>
                  <c:x val="0.74372759856630988"/>
                  <c:y val="0.5503355704697986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Mode val="edge"/>
                  <c:yMode val="edge"/>
                  <c:x val="0.83870967741935798"/>
                  <c:y val="0.6208053691275168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5235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Sheet1!$B$1:$C$1</c:f>
              <c:strCache>
                <c:ptCount val="2"/>
                <c:pt idx="0">
                  <c:v>русский язык</c:v>
                </c:pt>
                <c:pt idx="1">
                  <c:v>математика </c:v>
                </c:pt>
              </c:strCache>
            </c:strRef>
          </c:cat>
          <c:val>
            <c:numRef>
              <c:f>Sheet1!$B$3:$C$3</c:f>
              <c:numCache>
                <c:formatCode>General</c:formatCode>
                <c:ptCount val="2"/>
                <c:pt idx="0">
                  <c:v>29</c:v>
                </c:pt>
                <c:pt idx="1">
                  <c:v>44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на "3"</c:v>
                </c:pt>
              </c:strCache>
            </c:strRef>
          </c:tx>
          <c:spPr>
            <a:solidFill>
              <a:srgbClr val="FFFFCC"/>
            </a:solidFill>
            <a:ln w="12618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2.0173674868581071E-2"/>
                  <c:y val="-2.24277506372689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7876996507422176E-2"/>
                  <c:y val="-2.32790633565906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Mode val="edge"/>
                  <c:yMode val="edge"/>
                  <c:x val="0.80645161290322664"/>
                  <c:y val="2.34899328859061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Mode val="edge"/>
                  <c:yMode val="edge"/>
                  <c:x val="0.68637992831541261"/>
                  <c:y val="0.2348993288590608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Mode val="edge"/>
                  <c:yMode val="edge"/>
                  <c:x val="0.84050179211469722"/>
                  <c:y val="0.3187919463087247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Mode val="edge"/>
                  <c:yMode val="edge"/>
                  <c:x val="0.58781362007168458"/>
                  <c:y val="0.4228187919463104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Mode val="edge"/>
                  <c:yMode val="edge"/>
                  <c:x val="0.68637992831541261"/>
                  <c:y val="0.3288590604026858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Mode val="edge"/>
                  <c:yMode val="edge"/>
                  <c:x val="0.75985663082437482"/>
                  <c:y val="0.3657718120805369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Mode val="edge"/>
                  <c:yMode val="edge"/>
                  <c:x val="0.8530465949820788"/>
                  <c:y val="0.4228187919463104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5235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Sheet1!$B$1:$C$1</c:f>
              <c:strCache>
                <c:ptCount val="2"/>
                <c:pt idx="0">
                  <c:v>русский язык</c:v>
                </c:pt>
                <c:pt idx="1">
                  <c:v>математика </c:v>
                </c:pt>
              </c:strCache>
            </c:strRef>
          </c:cat>
          <c:val>
            <c:numRef>
              <c:f>Sheet1!$B$4:$C$4</c:f>
              <c:numCache>
                <c:formatCode>General</c:formatCode>
                <c:ptCount val="2"/>
                <c:pt idx="0">
                  <c:v>19</c:v>
                </c:pt>
                <c:pt idx="1">
                  <c:v>17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68503424"/>
        <c:axId val="68504960"/>
        <c:axId val="0"/>
      </c:bar3DChart>
      <c:catAx>
        <c:axId val="685034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54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ru-RU"/>
          </a:p>
        </c:txPr>
        <c:crossAx val="6850496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8504960"/>
        <c:scaling>
          <c:orientation val="minMax"/>
        </c:scaling>
        <c:delete val="0"/>
        <c:axPos val="l"/>
        <c:majorGridlines>
          <c:spPr>
            <a:ln w="3154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54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ru-RU"/>
          </a:p>
        </c:txPr>
        <c:crossAx val="68503424"/>
        <c:crosses val="autoZero"/>
        <c:crossBetween val="between"/>
      </c:valAx>
      <c:spPr>
        <a:solidFill>
          <a:schemeClr val="lt1"/>
        </a:solidFill>
        <a:ln w="25400" cap="flat" cmpd="sng" algn="ctr">
          <a:noFill/>
          <a:prstDash val="solid"/>
        </a:ln>
        <a:effectLst/>
      </c:spPr>
    </c:plotArea>
    <c:legend>
      <c:legendPos val="b"/>
      <c:layout>
        <c:manualLayout>
          <c:xMode val="edge"/>
          <c:yMode val="edge"/>
          <c:x val="0.32258064516129148"/>
          <c:y val="0.89932885906040272"/>
          <c:w val="0.47330717051231586"/>
          <c:h val="9.0604026845637953E-2"/>
        </c:manualLayout>
      </c:layout>
      <c:overlay val="1"/>
      <c:spPr>
        <a:noFill/>
        <a:ln w="3154">
          <a:solidFill>
            <a:srgbClr val="000000"/>
          </a:solidFill>
          <a:prstDash val="solid"/>
        </a:ln>
      </c:spPr>
    </c:legend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accent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88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rgbClr val="000000"/>
          </a:solidFill>
          <a:prstDash val="solid"/>
        </a:ln>
      </c:spPr>
    </c:floor>
    <c:sideWall>
      <c:thickness val="0"/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sideWall>
    <c:backWall>
      <c:thickness val="0"/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0.13477981918926801"/>
          <c:y val="2.9010652019013101E-2"/>
          <c:w val="0.55608591885441561"/>
          <c:h val="0.7644628099173530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русский язык</c:v>
                </c:pt>
              </c:strCache>
            </c:strRef>
          </c:tx>
          <c:spPr>
            <a:solidFill>
              <a:srgbClr val="9999FF"/>
            </a:solidFill>
            <a:ln w="12691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3.9613404968450406E-3"/>
                  <c:y val="0.1905960335336653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Mode val="edge"/>
                  <c:yMode val="edge"/>
                  <c:x val="0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Mode val="edge"/>
                  <c:yMode val="edge"/>
                  <c:x val="0.93794749403341504"/>
                  <c:y val="0.6859504132231436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Mode val="edge"/>
                  <c:yMode val="edge"/>
                  <c:x val="0.83293556085918863"/>
                  <c:y val="0.735537190082642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Mode val="edge"/>
                  <c:yMode val="edge"/>
                  <c:x val="0.9761336515513126"/>
                  <c:y val="0.7892561983471074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5382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Sheet1!$B$1:$B$1</c:f>
              <c:strCache>
                <c:ptCount val="1"/>
                <c:pt idx="0">
                  <c:v>средний балл по школе</c:v>
                </c:pt>
              </c:strCache>
            </c:strRef>
          </c:cat>
          <c:val>
            <c:numRef>
              <c:f>Sheet1!$B$2:$B$2</c:f>
              <c:numCache>
                <c:formatCode>General</c:formatCode>
                <c:ptCount val="1"/>
                <c:pt idx="0">
                  <c:v>67.8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англ. Язык 1 чел.</c:v>
                </c:pt>
              </c:strCache>
            </c:strRef>
          </c:tx>
          <c:spPr>
            <a:solidFill>
              <a:srgbClr val="993366"/>
            </a:solidFill>
            <a:ln w="12691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8.5908761803454529E-3"/>
                  <c:y val="7.87613591756110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Mode val="edge"/>
                  <c:yMode val="edge"/>
                  <c:x val="7.8758949880668283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Mode val="edge"/>
                  <c:yMode val="edge"/>
                  <c:x val="0.87112171837709085"/>
                  <c:y val="0.5909090909090909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Mode val="edge"/>
                  <c:yMode val="edge"/>
                  <c:x val="0.77804295942720769"/>
                  <c:y val="0.7561983471074380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Mode val="edge"/>
                  <c:yMode val="edge"/>
                  <c:x val="0.87589498806682575"/>
                  <c:y val="0.7066115702479338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Mode val="edge"/>
                  <c:yMode val="edge"/>
                  <c:x val="0.99045346062052508"/>
                  <c:y val="0.6776859504132264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5382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Sheet1!$B$1:$B$1</c:f>
              <c:strCache>
                <c:ptCount val="1"/>
                <c:pt idx="0">
                  <c:v>средний балл по школе</c:v>
                </c:pt>
              </c:strCache>
            </c:strRef>
          </c:cat>
          <c:val>
            <c:numRef>
              <c:f>Sheet1!$B$3:$B$3</c:f>
              <c:numCache>
                <c:formatCode>General</c:formatCode>
                <c:ptCount val="1"/>
                <c:pt idx="0">
                  <c:v>82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математика (профильный уровень)</c:v>
                </c:pt>
              </c:strCache>
            </c:strRef>
          </c:tx>
          <c:spPr>
            <a:solidFill>
              <a:srgbClr val="FFFFCC"/>
            </a:solidFill>
            <a:ln w="12691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3.4498175733628242E-3"/>
                  <c:y val="0.1597479867136053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Mode val="edge"/>
                  <c:yMode val="edge"/>
                  <c:x val="0.8114558472553699"/>
                  <c:y val="0.2851239669421499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Mode val="edge"/>
                  <c:yMode val="edge"/>
                  <c:x val="0.91408114558472553"/>
                  <c:y val="0.2892561983471074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Mode val="edge"/>
                  <c:yMode val="edge"/>
                  <c:x val="0.78281622911694249"/>
                  <c:y val="0.5206611570247936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Mode val="edge"/>
                  <c:yMode val="edge"/>
                  <c:x val="0.91408114558472553"/>
                  <c:y val="0.4049586776859522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5382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Sheet1!$B$1:$B$1</c:f>
              <c:strCache>
                <c:ptCount val="1"/>
                <c:pt idx="0">
                  <c:v>средний балл по школе</c:v>
                </c:pt>
              </c:strCache>
            </c:strRef>
          </c:cat>
          <c:val>
            <c:numRef>
              <c:f>Sheet1!$B$4:$B$4</c:f>
              <c:numCache>
                <c:formatCode>0.00</c:formatCode>
                <c:ptCount val="1"/>
                <c:pt idx="0">
                  <c:v>48.7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обществознание 2чел</c:v>
                </c:pt>
              </c:strCache>
            </c:strRef>
          </c:tx>
          <c:spPr>
            <a:solidFill>
              <a:srgbClr val="CCFFFF"/>
            </a:solidFill>
            <a:ln w="12691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8.3036326267012291E-3"/>
                  <c:y val="0.1972161754240865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5382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Sheet1!$B$1:$B$1</c:f>
              <c:strCache>
                <c:ptCount val="1"/>
                <c:pt idx="0">
                  <c:v>средний балл по школе</c:v>
                </c:pt>
              </c:strCache>
            </c:strRef>
          </c:cat>
          <c:val>
            <c:numRef>
              <c:f>Sheet1!$B$5:$B$5</c:f>
              <c:numCache>
                <c:formatCode>General</c:formatCode>
                <c:ptCount val="1"/>
                <c:pt idx="0">
                  <c:v>52.5</c:v>
                </c:pt>
              </c:numCache>
            </c:numRef>
          </c:val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физика 3чел</c:v>
                </c:pt>
              </c:strCache>
            </c:strRef>
          </c:tx>
          <c:spPr>
            <a:solidFill>
              <a:srgbClr val="660066"/>
            </a:solidFill>
            <a:ln w="12691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8.160123079294224E-3"/>
                  <c:y val="0.1913625133035385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5382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Sheet1!$B$1:$B$1</c:f>
              <c:strCache>
                <c:ptCount val="1"/>
                <c:pt idx="0">
                  <c:v>средний балл по школе</c:v>
                </c:pt>
              </c:strCache>
            </c:strRef>
          </c:cat>
          <c:val>
            <c:numRef>
              <c:f>Sheet1!$B$6:$B$6</c:f>
              <c:numCache>
                <c:formatCode>General</c:formatCode>
                <c:ptCount val="1"/>
                <c:pt idx="0">
                  <c:v>46</c:v>
                </c:pt>
              </c:numCache>
            </c:numRef>
          </c:val>
        </c:ser>
        <c:ser>
          <c:idx val="5"/>
          <c:order val="5"/>
          <c:tx>
            <c:strRef>
              <c:f>Sheet1!$A$7</c:f>
              <c:strCache>
                <c:ptCount val="1"/>
                <c:pt idx="0">
                  <c:v>информатика и ИКТ 4чел</c:v>
                </c:pt>
              </c:strCache>
            </c:strRef>
          </c:tx>
          <c:spPr>
            <a:solidFill>
              <a:srgbClr val="FF8080"/>
            </a:solidFill>
            <a:ln w="12691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5.6297542281884888E-3"/>
                  <c:y val="0.1220345090827926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5382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Sheet1!$B$1:$B$1</c:f>
              <c:strCache>
                <c:ptCount val="1"/>
                <c:pt idx="0">
                  <c:v>средний балл по школе</c:v>
                </c:pt>
              </c:strCache>
            </c:strRef>
          </c:cat>
          <c:val>
            <c:numRef>
              <c:f>Sheet1!$B$7:$B$7</c:f>
              <c:numCache>
                <c:formatCode>General</c:formatCode>
                <c:ptCount val="1"/>
                <c:pt idx="0">
                  <c:v>52.7</c:v>
                </c:pt>
              </c:numCache>
            </c:numRef>
          </c:val>
        </c:ser>
        <c:ser>
          <c:idx val="6"/>
          <c:order val="6"/>
          <c:tx>
            <c:strRef>
              <c:f>Sheet1!$A$8</c:f>
              <c:strCache>
                <c:ptCount val="1"/>
                <c:pt idx="0">
                  <c:v>биология 4чел</c:v>
                </c:pt>
              </c:strCache>
            </c:strRef>
          </c:tx>
          <c:spPr>
            <a:solidFill>
              <a:srgbClr val="0066CC"/>
            </a:solidFill>
            <a:ln w="12691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7.8728795256497834E-3"/>
                  <c:y val="0.1704715662874851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5382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Sheet1!$B$1:$B$1</c:f>
              <c:strCache>
                <c:ptCount val="1"/>
                <c:pt idx="0">
                  <c:v>средний балл по школе</c:v>
                </c:pt>
              </c:strCache>
            </c:strRef>
          </c:cat>
          <c:val>
            <c:numRef>
              <c:f>Sheet1!$B$8:$B$8</c:f>
              <c:numCache>
                <c:formatCode>General</c:formatCode>
                <c:ptCount val="1"/>
                <c:pt idx="0">
                  <c:v>76.7</c:v>
                </c:pt>
              </c:numCache>
            </c:numRef>
          </c:val>
        </c:ser>
        <c:ser>
          <c:idx val="7"/>
          <c:order val="7"/>
          <c:tx>
            <c:strRef>
              <c:f>Sheet1!$A$9</c:f>
              <c:strCache>
                <c:ptCount val="1"/>
                <c:pt idx="0">
                  <c:v>химия 3 чел</c:v>
                </c:pt>
              </c:strCache>
            </c:strRef>
          </c:tx>
          <c:spPr>
            <a:solidFill>
              <a:srgbClr val="CCCCFF"/>
            </a:solidFill>
            <a:ln w="12691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7.7291455194130124E-3"/>
                  <c:y val="0.2047904985617139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5382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Sheet1!$B$1:$B$1</c:f>
              <c:strCache>
                <c:ptCount val="1"/>
                <c:pt idx="0">
                  <c:v>средний балл по школе</c:v>
                </c:pt>
              </c:strCache>
            </c:strRef>
          </c:cat>
          <c:val>
            <c:numRef>
              <c:f>Sheet1!$B$9:$B$9</c:f>
              <c:numCache>
                <c:formatCode>General</c:formatCode>
                <c:ptCount val="1"/>
                <c:pt idx="0">
                  <c:v>69.599999999999994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69200896"/>
        <c:axId val="69411584"/>
        <c:axId val="0"/>
      </c:bar3DChart>
      <c:catAx>
        <c:axId val="692008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73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ru-RU"/>
          </a:p>
        </c:txPr>
        <c:crossAx val="6941158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9411584"/>
        <c:scaling>
          <c:orientation val="minMax"/>
        </c:scaling>
        <c:delete val="0"/>
        <c:axPos val="l"/>
        <c:majorGridlines>
          <c:spPr>
            <a:ln w="3173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3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ru-RU"/>
          </a:p>
        </c:txPr>
        <c:crossAx val="69200896"/>
        <c:crosses val="autoZero"/>
        <c:crossBetween val="between"/>
      </c:valAx>
      <c:spPr>
        <a:noFill/>
        <a:ln w="25382">
          <a:noFill/>
        </a:ln>
      </c:spPr>
    </c:plotArea>
    <c:legend>
      <c:legendPos val="r"/>
      <c:layout/>
      <c:overlay val="0"/>
      <c:spPr>
        <a:noFill/>
        <a:ln w="3173">
          <a:solidFill>
            <a:srgbClr val="000000"/>
          </a:solidFill>
          <a:prstDash val="solid"/>
        </a:ln>
      </c:spPr>
    </c:legend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accent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2DEE2-7960-4B66-890C-E55B928EA19A}" type="datetimeFigureOut">
              <a:rPr lang="ru-RU" smtClean="0"/>
              <a:pPr/>
              <a:t>25.08.2016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5B022-AF0D-4185-A0AD-3AD34CB2C8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2DEE2-7960-4B66-890C-E55B928EA19A}" type="datetimeFigureOut">
              <a:rPr lang="ru-RU" smtClean="0"/>
              <a:pPr/>
              <a:t>25.08.2016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5B022-AF0D-4185-A0AD-3AD34CB2C8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2DEE2-7960-4B66-890C-E55B928EA19A}" type="datetimeFigureOut">
              <a:rPr lang="ru-RU" smtClean="0"/>
              <a:pPr/>
              <a:t>25.08.2016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5B022-AF0D-4185-A0AD-3AD34CB2C875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2DEE2-7960-4B66-890C-E55B928EA19A}" type="datetimeFigureOut">
              <a:rPr lang="ru-RU" smtClean="0"/>
              <a:pPr/>
              <a:t>25.08.2016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5B022-AF0D-4185-A0AD-3AD34CB2C87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2DEE2-7960-4B66-890C-E55B928EA19A}" type="datetimeFigureOut">
              <a:rPr lang="ru-RU" smtClean="0"/>
              <a:pPr/>
              <a:t>25.08.2016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5B022-AF0D-4185-A0AD-3AD34CB2C8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2DEE2-7960-4B66-890C-E55B928EA19A}" type="datetimeFigureOut">
              <a:rPr lang="ru-RU" smtClean="0"/>
              <a:pPr/>
              <a:t>25.08.2016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5B022-AF0D-4185-A0AD-3AD34CB2C87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2DEE2-7960-4B66-890C-E55B928EA19A}" type="datetimeFigureOut">
              <a:rPr lang="ru-RU" smtClean="0"/>
              <a:pPr/>
              <a:t>25.08.2016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5B022-AF0D-4185-A0AD-3AD34CB2C8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2DEE2-7960-4B66-890C-E55B928EA19A}" type="datetimeFigureOut">
              <a:rPr lang="ru-RU" smtClean="0"/>
              <a:pPr/>
              <a:t>25.08.2016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5B022-AF0D-4185-A0AD-3AD34CB2C8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2DEE2-7960-4B66-890C-E55B928EA19A}" type="datetimeFigureOut">
              <a:rPr lang="ru-RU" smtClean="0"/>
              <a:pPr/>
              <a:t>25.08.2016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5B022-AF0D-4185-A0AD-3AD34CB2C8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2DEE2-7960-4B66-890C-E55B928EA19A}" type="datetimeFigureOut">
              <a:rPr lang="ru-RU" smtClean="0"/>
              <a:pPr/>
              <a:t>25.08.2016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5B022-AF0D-4185-A0AD-3AD34CB2C87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2DEE2-7960-4B66-890C-E55B928EA19A}" type="datetimeFigureOut">
              <a:rPr lang="ru-RU" smtClean="0"/>
              <a:pPr/>
              <a:t>25.08.2016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5B022-AF0D-4185-A0AD-3AD34CB2C87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3B2DEE2-7960-4B66-890C-E55B928EA19A}" type="datetimeFigureOut">
              <a:rPr lang="ru-RU" smtClean="0"/>
              <a:pPr/>
              <a:t>25.08.2016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D685B022-AF0D-4185-A0AD-3AD34CB2C87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13937" y="2348880"/>
            <a:ext cx="7595606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Анализ</a:t>
            </a:r>
          </a:p>
          <a:p>
            <a:pPr algn="ctr"/>
            <a:r>
              <a:rPr lang="ru-RU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Государственной итоговой аттестации </a:t>
            </a:r>
          </a:p>
          <a:p>
            <a:pPr algn="ctr"/>
            <a:r>
              <a:rPr lang="ru-RU" sz="2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201</a:t>
            </a:r>
            <a:r>
              <a:rPr lang="en-US" sz="2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5</a:t>
            </a:r>
            <a:r>
              <a:rPr lang="ru-RU" sz="2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- 201</a:t>
            </a:r>
            <a:r>
              <a:rPr lang="en-US" sz="2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6</a:t>
            </a:r>
            <a:r>
              <a:rPr lang="ru-RU" sz="2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учебный год</a:t>
            </a:r>
            <a:endParaRPr lang="ru-RU" sz="2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2050" name="Picture 2" descr="&amp;Vcy;&amp;Ncy;&amp;Icy;&amp;Mcy;&amp;Acy;&amp;Ncy;&amp;Icy;&amp;IEcy;. &amp;Acy;&amp;kcy;&amp;tscy;&amp;icy;&amp;yacy; &quot;&amp;Pcy;&amp;Ocy;&amp;Dcy;&amp;Acy;&amp;Rcy;&amp;Icy; &amp;Kcy;&amp;Ncy;&amp;Icy;&amp;Gcy;&amp;Ucy; &amp;Bcy;&amp;Icy;&amp;Bcy;&amp;Lcy;&amp;Icy;&amp;Ocy;&amp;Tcy;&amp;IEcy;&amp;Kcy;&amp;IEcy;&quot;. &amp;Ncy;&amp;ocy;&amp;vcy;&amp;ocy;&amp;scy;&amp;tcy;&amp;icy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678867"/>
            <a:ext cx="3617571" cy="1822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436096" y="548680"/>
            <a:ext cx="32403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t-RU" b="1" dirty="0">
                <a:latin typeface="Times New Roman" pitchFamily="18" charset="0"/>
                <a:cs typeface="Times New Roman" pitchFamily="18" charset="0"/>
              </a:rPr>
              <a:t>Сколько б ты не жил,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t-RU" b="1" dirty="0">
                <a:latin typeface="Times New Roman" pitchFamily="18" charset="0"/>
                <a:cs typeface="Times New Roman" pitchFamily="18" charset="0"/>
              </a:rPr>
              <a:t>всю жизнь следует учиться</a:t>
            </a:r>
            <a:r>
              <a:rPr lang="tt-RU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12664" y="5591221"/>
            <a:ext cx="43924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Чумарина</a:t>
            </a:r>
            <a:r>
              <a:rPr lang="ru-RU" dirty="0" smtClean="0"/>
              <a:t> Ю.Т. – заместитель директора по УР</a:t>
            </a:r>
          </a:p>
          <a:p>
            <a:r>
              <a:rPr lang="ru-RU" dirty="0" smtClean="0"/>
              <a:t>Август, 2016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8185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0" y="764704"/>
            <a:ext cx="6400800" cy="752475"/>
          </a:xfrm>
        </p:spPr>
        <p:txBody>
          <a:bodyPr>
            <a:normAutofit fontScale="92500" lnSpcReduction="10000"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Анализ </a:t>
            </a: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ОГЭ по классам</a:t>
            </a:r>
          </a:p>
          <a:p>
            <a:pPr marL="0" lvl="0" indent="0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Русский язык</a:t>
            </a:r>
            <a:endParaRPr lang="ru-RU" sz="2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0489999"/>
              </p:ext>
            </p:extLst>
          </p:nvPr>
        </p:nvGraphicFramePr>
        <p:xfrm>
          <a:off x="539552" y="1666206"/>
          <a:ext cx="8064895" cy="4478232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693375"/>
                <a:gridCol w="674777"/>
                <a:gridCol w="1008112"/>
                <a:gridCol w="639644"/>
                <a:gridCol w="504187"/>
                <a:gridCol w="405341"/>
                <a:gridCol w="405341"/>
                <a:gridCol w="705436"/>
                <a:gridCol w="705436"/>
                <a:gridCol w="810683"/>
                <a:gridCol w="1512563"/>
              </a:tblGrid>
              <a:tr h="472053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Times New Roman"/>
                        </a:rPr>
                        <a:t>Класс 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4366" marR="64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Times New Roman"/>
                        </a:rPr>
                        <a:t>Всего учащихся 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4366" marR="64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Times New Roman"/>
                        </a:rPr>
                        <a:t>Из них выполнили работу (кол-во, %)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4366" marR="64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Times New Roman"/>
                        </a:rPr>
                        <a:t>Оценка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4366" marR="64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Times New Roman"/>
                        </a:rPr>
                        <a:t>Сред. оценка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4366" marR="64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Times New Roman"/>
                        </a:rPr>
                        <a:t>Успеваемость 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4366" marR="64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Times New Roman"/>
                        </a:rPr>
                        <a:t>Качество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4366" marR="64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Times New Roman"/>
                        </a:rPr>
                        <a:t>Учитель 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4366" marR="64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882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5</a:t>
                      </a:r>
                    </a:p>
                  </a:txBody>
                  <a:tcPr marL="64366" marR="64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4</a:t>
                      </a:r>
                    </a:p>
                  </a:txBody>
                  <a:tcPr marL="64366" marR="64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3</a:t>
                      </a:r>
                    </a:p>
                  </a:txBody>
                  <a:tcPr marL="64366" marR="64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</a:p>
                  </a:txBody>
                  <a:tcPr marL="64366" marR="64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7205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9А</a:t>
                      </a:r>
                    </a:p>
                  </a:txBody>
                  <a:tcPr marL="64366" marR="64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25</a:t>
                      </a:r>
                    </a:p>
                  </a:txBody>
                  <a:tcPr marL="64366" marR="64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25</a:t>
                      </a:r>
                    </a:p>
                  </a:txBody>
                  <a:tcPr marL="64366" marR="64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9</a:t>
                      </a:r>
                    </a:p>
                  </a:txBody>
                  <a:tcPr marL="64366" marR="64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11</a:t>
                      </a:r>
                    </a:p>
                  </a:txBody>
                  <a:tcPr marL="64366" marR="64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</a:rPr>
                        <a:t>5</a:t>
                      </a:r>
                    </a:p>
                  </a:txBody>
                  <a:tcPr marL="64366" marR="64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0</a:t>
                      </a:r>
                    </a:p>
                  </a:txBody>
                  <a:tcPr marL="64366" marR="64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4</a:t>
                      </a:r>
                    </a:p>
                  </a:txBody>
                  <a:tcPr marL="64366" marR="64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100%</a:t>
                      </a:r>
                    </a:p>
                  </a:txBody>
                  <a:tcPr marL="64366" marR="64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80</a:t>
                      </a:r>
                    </a:p>
                  </a:txBody>
                  <a:tcPr marL="64366" marR="64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Загидуллина А.С.</a:t>
                      </a:r>
                    </a:p>
                  </a:txBody>
                  <a:tcPr marL="64366" marR="64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205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9б</a:t>
                      </a:r>
                    </a:p>
                  </a:txBody>
                  <a:tcPr marL="64366" marR="64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24</a:t>
                      </a:r>
                    </a:p>
                  </a:txBody>
                  <a:tcPr marL="64366" marR="64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24</a:t>
                      </a:r>
                    </a:p>
                  </a:txBody>
                  <a:tcPr marL="64366" marR="64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5</a:t>
                      </a:r>
                    </a:p>
                  </a:txBody>
                  <a:tcPr marL="64366" marR="64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10</a:t>
                      </a:r>
                    </a:p>
                  </a:txBody>
                  <a:tcPr marL="64366" marR="64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8</a:t>
                      </a:r>
                    </a:p>
                  </a:txBody>
                  <a:tcPr marL="64366" marR="64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0</a:t>
                      </a:r>
                    </a:p>
                  </a:txBody>
                  <a:tcPr marL="64366" marR="64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</a:rPr>
                        <a:t>3,7</a:t>
                      </a:r>
                    </a:p>
                  </a:txBody>
                  <a:tcPr marL="64366" marR="64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100%</a:t>
                      </a:r>
                    </a:p>
                  </a:txBody>
                  <a:tcPr marL="64366" marR="64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62,5</a:t>
                      </a:r>
                    </a:p>
                  </a:txBody>
                  <a:tcPr marL="64366" marR="64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Сафонова И.Д.</a:t>
                      </a:r>
                    </a:p>
                  </a:txBody>
                  <a:tcPr marL="64366" marR="64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205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9в</a:t>
                      </a:r>
                    </a:p>
                  </a:txBody>
                  <a:tcPr marL="64366" marR="64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20</a:t>
                      </a:r>
                    </a:p>
                  </a:txBody>
                  <a:tcPr marL="64366" marR="64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19</a:t>
                      </a:r>
                    </a:p>
                  </a:txBody>
                  <a:tcPr marL="64366" marR="64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5</a:t>
                      </a:r>
                    </a:p>
                  </a:txBody>
                  <a:tcPr marL="64366" marR="643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8</a:t>
                      </a:r>
                    </a:p>
                  </a:txBody>
                  <a:tcPr marL="64366" marR="643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6</a:t>
                      </a:r>
                    </a:p>
                  </a:txBody>
                  <a:tcPr marL="64366" marR="643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64366" marR="64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</a:rPr>
                        <a:t>4</a:t>
                      </a:r>
                    </a:p>
                  </a:txBody>
                  <a:tcPr marL="64366" marR="64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</a:rPr>
                        <a:t>95</a:t>
                      </a:r>
                    </a:p>
                  </a:txBody>
                  <a:tcPr marL="64366" marR="64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65</a:t>
                      </a:r>
                    </a:p>
                  </a:txBody>
                  <a:tcPr marL="64366" marR="64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</a:rPr>
                        <a:t>Сафонова И.Д.</a:t>
                      </a:r>
                    </a:p>
                  </a:txBody>
                  <a:tcPr marL="64366" marR="64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205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Times New Roman"/>
                        </a:rPr>
                        <a:t>9-е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4366" marR="64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Times New Roman"/>
                        </a:rPr>
                        <a:t>69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4366" marR="64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Times New Roman"/>
                        </a:rPr>
                        <a:t>68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4366" marR="64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Times New Roman"/>
                        </a:rPr>
                        <a:t>19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4366" marR="64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Times New Roman"/>
                        </a:rPr>
                        <a:t>29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4366" marR="64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Times New Roman"/>
                        </a:rPr>
                        <a:t>19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4366" marR="64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4366" marR="64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Times New Roman"/>
                        </a:rPr>
                        <a:t>3,9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4366" marR="64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Times New Roman"/>
                        </a:rPr>
                        <a:t>98,3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4366" marR="64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Times New Roman"/>
                        </a:rPr>
                        <a:t>69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4366" marR="64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4366" marR="64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143000" y="169703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6590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1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8155548"/>
              </p:ext>
            </p:extLst>
          </p:nvPr>
        </p:nvGraphicFramePr>
        <p:xfrm>
          <a:off x="1142976" y="1714488"/>
          <a:ext cx="7286676" cy="48828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500042"/>
            <a:ext cx="7643866" cy="100012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Результаты ОГЭ по математике и русскому  языку  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840053"/>
            <a:ext cx="53285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Результаты государственной </a:t>
            </a:r>
            <a:endParaRPr lang="ru-RU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итоговой аттестации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выбору)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671050"/>
            <a:ext cx="8136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kern="50" dirty="0">
                <a:latin typeface="Times New Roman"/>
                <a:ea typeface="Lucida Sans Unicode"/>
              </a:rPr>
              <a:t> Анализ результатов ОГЭ</a:t>
            </a:r>
            <a:r>
              <a:rPr lang="ru-RU" kern="50" dirty="0">
                <a:latin typeface="Times New Roman"/>
                <a:ea typeface="Lucida Sans Unicode"/>
              </a:rPr>
              <a:t> в разрезе отдельных предметов позволяет понять востребованность каждого предмета и успешность его сдачи в форме ОГЭ. 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4795453"/>
              </p:ext>
            </p:extLst>
          </p:nvPr>
        </p:nvGraphicFramePr>
        <p:xfrm>
          <a:off x="467545" y="2317381"/>
          <a:ext cx="8064895" cy="4299745"/>
        </p:xfrm>
        <a:graphic>
          <a:graphicData uri="http://schemas.openxmlformats.org/drawingml/2006/table">
            <a:tbl>
              <a:tblPr firstRow="1" firstCol="1" bandRow="1"/>
              <a:tblGrid>
                <a:gridCol w="1652369"/>
                <a:gridCol w="790263"/>
                <a:gridCol w="751063"/>
                <a:gridCol w="597597"/>
                <a:gridCol w="597597"/>
                <a:gridCol w="597597"/>
                <a:gridCol w="597597"/>
                <a:gridCol w="597597"/>
                <a:gridCol w="597597"/>
                <a:gridCol w="597597"/>
                <a:gridCol w="688021"/>
              </a:tblGrid>
              <a:tr h="5563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Рус.яз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Матем</a:t>
                      </a:r>
                      <a:r>
                        <a:rPr lang="ru-RU" sz="18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Лит.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Общ.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Биол.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Англ.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Физ.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Хим.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800" b="1" dirty="0" err="1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Геогр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ИКТ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446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Участвовало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69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69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29</a:t>
                      </a:r>
                      <a:endParaRPr lang="ru-RU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ru-RU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45</a:t>
                      </a:r>
                      <a:endParaRPr lang="ru-RU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67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Не </a:t>
                      </a:r>
                      <a:r>
                        <a:rPr lang="ru-RU" sz="1800" b="1" dirty="0" err="1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преодол</a:t>
                      </a:r>
                      <a:r>
                        <a:rPr lang="ru-RU" sz="18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 </a:t>
                      </a: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мин. порога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8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67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Средний балл по школе</a:t>
                      </a:r>
                      <a:endParaRPr lang="ru-RU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3,8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3,4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2,7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3,5</a:t>
                      </a:r>
                      <a:endParaRPr lang="ru-RU" sz="18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3,5</a:t>
                      </a:r>
                      <a:endParaRPr lang="ru-RU" sz="18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2,6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3,4</a:t>
                      </a:r>
                      <a:endParaRPr lang="ru-RU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3,4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3,8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3,2</a:t>
                      </a:r>
                      <a:endParaRPr lang="ru-RU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252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Средний балл по району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4,2</a:t>
                      </a:r>
                      <a:endParaRPr lang="ru-RU" b="1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3,9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8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3,2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8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3,3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8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3,3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8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4,1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8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3,6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8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3,8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8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3,4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8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3,8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252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Средний балл по РТ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3,8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3,5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3,3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3,4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4,2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3,4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3,9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3,2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3,7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366838" y="100647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1196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707419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ru-RU" sz="2000" dirty="0">
                <a:solidFill>
                  <a:srgbClr val="FF0000"/>
                </a:solidFill>
              </a:rPr>
              <a:t>Результаты государственной </a:t>
            </a:r>
            <a:r>
              <a:rPr lang="ru-RU" sz="2000" dirty="0" smtClean="0">
                <a:solidFill>
                  <a:srgbClr val="FF0000"/>
                </a:solidFill>
              </a:rPr>
              <a:t>итоговой </a:t>
            </a:r>
            <a:r>
              <a:rPr lang="ru-RU" sz="2000" dirty="0">
                <a:solidFill>
                  <a:srgbClr val="FF0000"/>
                </a:solidFill>
              </a:rPr>
              <a:t>аттестации</a:t>
            </a:r>
          </a:p>
          <a:p>
            <a:pPr algn="ctr"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ru-RU" sz="2000" dirty="0" smtClean="0">
                <a:solidFill>
                  <a:srgbClr val="FF0000"/>
                </a:solidFill>
              </a:rPr>
              <a:t>ЕГЭ -2016</a:t>
            </a:r>
            <a:endParaRPr lang="ru-RU" sz="2000" dirty="0">
              <a:solidFill>
                <a:srgbClr val="FF000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2211928"/>
              </p:ext>
            </p:extLst>
          </p:nvPr>
        </p:nvGraphicFramePr>
        <p:xfrm>
          <a:off x="-2935088" y="7677472"/>
          <a:ext cx="7272808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2499"/>
                <a:gridCol w="2716593"/>
                <a:gridCol w="2983716"/>
              </a:tblGrid>
              <a:tr h="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827584" y="1720840"/>
            <a:ext cx="806489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dirty="0">
                <a:latin typeface="Times New Roman"/>
                <a:ea typeface="Calibri"/>
                <a:cs typeface="Times New Roman"/>
              </a:rPr>
              <a:t>В 2015-2016 </a:t>
            </a:r>
            <a:r>
              <a:rPr lang="ru-RU" sz="2800" dirty="0" err="1">
                <a:latin typeface="Times New Roman"/>
                <a:ea typeface="Calibri"/>
                <a:cs typeface="Times New Roman"/>
              </a:rPr>
              <a:t>уч.году</a:t>
            </a:r>
            <a:r>
              <a:rPr lang="ru-RU" sz="2800" dirty="0">
                <a:latin typeface="Times New Roman"/>
                <a:ea typeface="Calibri"/>
                <a:cs typeface="Times New Roman"/>
              </a:rPr>
              <a:t> все обучающиеся были допущены к ГИА. Не прошла итоговую аттестацию Алексеева Диана, закончила школу со справкой. 17 человек успешно ее выдержали и получили документ соответствующего образца. Три выпускника получили аттестат с отличием и награждены медалью «За особые успехи в учении» ( Абдуллина Алина, </a:t>
            </a:r>
            <a:r>
              <a:rPr lang="ru-RU" sz="2800" dirty="0" err="1">
                <a:latin typeface="Times New Roman"/>
                <a:ea typeface="Calibri"/>
                <a:cs typeface="Times New Roman"/>
              </a:rPr>
              <a:t>Кашапов</a:t>
            </a:r>
            <a:r>
              <a:rPr lang="ru-RU" sz="2800" dirty="0">
                <a:latin typeface="Times New Roman"/>
                <a:ea typeface="Calibri"/>
                <a:cs typeface="Times New Roman"/>
              </a:rPr>
              <a:t> Айрат, </a:t>
            </a:r>
            <a:r>
              <a:rPr lang="ru-RU" sz="2800" dirty="0" err="1">
                <a:latin typeface="Times New Roman"/>
                <a:ea typeface="Calibri"/>
                <a:cs typeface="Times New Roman"/>
              </a:rPr>
              <a:t>Яруллин</a:t>
            </a:r>
            <a:r>
              <a:rPr lang="ru-RU" sz="2800" dirty="0">
                <a:latin typeface="Times New Roman"/>
                <a:ea typeface="Calibri"/>
                <a:cs typeface="Times New Roman"/>
              </a:rPr>
              <a:t> Динар). На экзамене были задействованы из числа родительской общественности 2 наблюдателя.</a:t>
            </a:r>
            <a:endParaRPr lang="ru-RU" sz="28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623592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4931636"/>
              </p:ext>
            </p:extLst>
          </p:nvPr>
        </p:nvGraphicFramePr>
        <p:xfrm>
          <a:off x="500048" y="1914932"/>
          <a:ext cx="6077585" cy="1950720"/>
        </p:xfrm>
        <a:graphic>
          <a:graphicData uri="http://schemas.openxmlformats.org/drawingml/2006/table">
            <a:tbl>
              <a:tblPr firstRow="1" firstCol="1" bandRow="1"/>
              <a:tblGrid>
                <a:gridCol w="1215390"/>
                <a:gridCol w="1215390"/>
                <a:gridCol w="1215390"/>
                <a:gridCol w="1215390"/>
                <a:gridCol w="1216025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Количество выпускников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Количество сдававших предмет (%)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Средний балл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(оценка)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Кол-во сдававших, набравших от 75 до 100 баллов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Не преодолели мин. порог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2014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32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42,7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1(телефон)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2015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28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3,8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2016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4,09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51520" y="836712"/>
            <a:ext cx="4176464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>
              <a:spcBef>
                <a:spcPct val="20000"/>
              </a:spcBef>
              <a:buClr>
                <a:srgbClr val="31B6FD"/>
              </a:buClr>
              <a:buSzPct val="100000"/>
            </a:pP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Сравнительный анализ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результатов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ГИА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ЕГЭ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Математика база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5999567"/>
              </p:ext>
            </p:extLst>
          </p:nvPr>
        </p:nvGraphicFramePr>
        <p:xfrm>
          <a:off x="539552" y="4365104"/>
          <a:ext cx="6077585" cy="1950720"/>
        </p:xfrm>
        <a:graphic>
          <a:graphicData uri="http://schemas.openxmlformats.org/drawingml/2006/table">
            <a:tbl>
              <a:tblPr firstRow="1" firstCol="1" bandRow="1"/>
              <a:tblGrid>
                <a:gridCol w="1215390"/>
                <a:gridCol w="1215390"/>
                <a:gridCol w="1215390"/>
                <a:gridCol w="1215390"/>
                <a:gridCol w="1216025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Количество выпускников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Количество сдававших предмет (%)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Средний балл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(оценка)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Кол-во сдававших, набравших от 75 до 100 баллов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Не преодолели мин. порог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2015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36,3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2016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48.7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 (</a:t>
                      </a:r>
                      <a:r>
                        <a:rPr lang="ru-RU" sz="1600" dirty="0" err="1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Кашапов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А.)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395535" y="3897275"/>
            <a:ext cx="271766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Математика профиль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8545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0154450"/>
              </p:ext>
            </p:extLst>
          </p:nvPr>
        </p:nvGraphicFramePr>
        <p:xfrm>
          <a:off x="1259632" y="2650369"/>
          <a:ext cx="6077585" cy="3048000"/>
        </p:xfrm>
        <a:graphic>
          <a:graphicData uri="http://schemas.openxmlformats.org/drawingml/2006/table">
            <a:tbl>
              <a:tblPr firstRow="1" firstCol="1" bandRow="1"/>
              <a:tblGrid>
                <a:gridCol w="1215390"/>
                <a:gridCol w="1215390"/>
                <a:gridCol w="1215390"/>
                <a:gridCol w="1193165"/>
                <a:gridCol w="1238250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Количество выпускников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Количество сдававших предмет (%)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Средний балл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(оценка)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Кол-во сдававших, набравших от 75 до 100 баллов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Не преодолели мин. порог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61,4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65,9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67,8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536700" y="371264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1124744"/>
            <a:ext cx="4824536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  <a:buClr>
                <a:srgbClr val="31B6FD"/>
              </a:buClr>
              <a:buSzPct val="100000"/>
            </a:pP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Сравнительный анализ     результатов ГИА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ЕГЭ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lvl="0" algn="ctr">
              <a:spcBef>
                <a:spcPct val="20000"/>
              </a:spcBef>
              <a:buClr>
                <a:srgbClr val="31B6FD"/>
              </a:buClr>
              <a:buSzPct val="100000"/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Русский язык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8375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20"/>
          <p:cNvGraphicFramePr/>
          <p:nvPr>
            <p:extLst>
              <p:ext uri="{D42A27DB-BD31-4B8C-83A1-F6EECF244321}">
                <p14:modId xmlns:p14="http://schemas.microsoft.com/office/powerpoint/2010/main" val="715379436"/>
              </p:ext>
            </p:extLst>
          </p:nvPr>
        </p:nvGraphicFramePr>
        <p:xfrm>
          <a:off x="1547664" y="2167184"/>
          <a:ext cx="7488832" cy="46803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07504" y="1052736"/>
            <a:ext cx="464345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ru-RU" dirty="0" smtClean="0">
                <a:solidFill>
                  <a:srgbClr val="FF0000"/>
                </a:solidFill>
              </a:rPr>
              <a:t>Результаты государственной </a:t>
            </a:r>
            <a:endParaRPr lang="ru-RU" dirty="0">
              <a:solidFill>
                <a:srgbClr val="FF0000"/>
              </a:solidFill>
            </a:endParaRPr>
          </a:p>
          <a:p>
            <a:pPr algn="ctr"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ru-RU" dirty="0" smtClean="0">
                <a:solidFill>
                  <a:srgbClr val="FF0000"/>
                </a:solidFill>
              </a:rPr>
              <a:t>итоговой аттестации</a:t>
            </a:r>
          </a:p>
          <a:p>
            <a:pPr algn="ctr"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ru-RU" dirty="0" smtClean="0">
                <a:solidFill>
                  <a:srgbClr val="FF0000"/>
                </a:solidFill>
              </a:rPr>
              <a:t>ЕГЭ -11 класс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0" y="0"/>
            <a:ext cx="914400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i="1" dirty="0" smtClean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i="1" dirty="0" smtClean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3955143"/>
              </p:ext>
            </p:extLst>
          </p:nvPr>
        </p:nvGraphicFramePr>
        <p:xfrm>
          <a:off x="467544" y="1890858"/>
          <a:ext cx="7978640" cy="4878299"/>
        </p:xfrm>
        <a:graphic>
          <a:graphicData uri="http://schemas.openxmlformats.org/drawingml/2006/table">
            <a:tbl>
              <a:tblPr firstRow="1" firstCol="1" bandRow="1"/>
              <a:tblGrid>
                <a:gridCol w="1008112"/>
                <a:gridCol w="648072"/>
                <a:gridCol w="792088"/>
                <a:gridCol w="648072"/>
                <a:gridCol w="720080"/>
                <a:gridCol w="648072"/>
                <a:gridCol w="720080"/>
                <a:gridCol w="792088"/>
                <a:gridCol w="633824"/>
                <a:gridCol w="648072"/>
                <a:gridCol w="720080"/>
              </a:tblGrid>
              <a:tr h="77557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Русский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err="1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Матем.профиль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Мат.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Баз.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Лит.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Общ-</a:t>
                      </a:r>
                      <a:r>
                        <a:rPr lang="ru-RU" sz="1600" b="1" dirty="0" err="1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тво</a:t>
                      </a: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Биол.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Англ.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Физ.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Хим.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ИКТ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819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Участвовало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18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11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04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Средний балл по школе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67,8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48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38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52,5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76,7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82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46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69,6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52,7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00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Средний балл по </a:t>
                      </a:r>
                      <a:r>
                        <a:rPr lang="ru-RU" sz="1600" b="1" dirty="0" err="1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г.Казань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73,6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54,4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4,2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59,2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57,5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59,1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77,4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54,6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60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65,9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22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Средний балл по </a:t>
                      </a: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РТ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73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52,9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4,3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58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57,2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58,18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74,9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53,4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59,2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63,9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22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2014-2015</a:t>
                      </a:r>
                      <a:r>
                        <a:rPr lang="en-US" sz="1600" b="1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600" b="1" baseline="0" dirty="0" err="1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уч.год</a:t>
                      </a:r>
                      <a:r>
                        <a:rPr lang="ru-RU" sz="1600" b="1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(по школе)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65,9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36,3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3,8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51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62,6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63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77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44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58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49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23528" y="1052737"/>
            <a:ext cx="64087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Результаты государственной </a:t>
            </a:r>
          </a:p>
          <a:p>
            <a:pPr lvl="0" algn="ctr"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итоговой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аттестации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4115" y="1340768"/>
            <a:ext cx="842493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ВЫВОДЫ</a:t>
            </a:r>
            <a:r>
              <a:rPr lang="ru-RU" dirty="0" smtClean="0">
                <a:latin typeface="Times New Roman"/>
                <a:ea typeface="Times New Roman"/>
              </a:rPr>
              <a:t>:</a:t>
            </a:r>
          </a:p>
          <a:p>
            <a:pPr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</a:rPr>
              <a:t>1</a:t>
            </a:r>
            <a:r>
              <a:rPr lang="ru-RU" dirty="0">
                <a:latin typeface="Times New Roman"/>
                <a:ea typeface="Times New Roman"/>
              </a:rPr>
              <a:t>. Государственная итоговая аттестация обучающихся Школы № 103, освоивших основные общеобразовательные программы основного общего образования, </a:t>
            </a:r>
            <a:r>
              <a:rPr lang="ru-RU" dirty="0" smtClean="0">
                <a:latin typeface="Times New Roman"/>
                <a:ea typeface="Times New Roman"/>
              </a:rPr>
              <a:t>среднего </a:t>
            </a:r>
            <a:r>
              <a:rPr lang="ru-RU" smtClean="0">
                <a:latin typeface="Times New Roman"/>
                <a:ea typeface="Times New Roman"/>
              </a:rPr>
              <a:t>общего образования проведена </a:t>
            </a:r>
            <a:r>
              <a:rPr lang="ru-RU" dirty="0">
                <a:latin typeface="Times New Roman"/>
                <a:ea typeface="Times New Roman"/>
              </a:rPr>
              <a:t>в соответствии с порядком, определенным федеральными и региональными нормативными правовыми актами.</a:t>
            </a:r>
          </a:p>
          <a:p>
            <a:pPr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 2. В 2015-2016 учебном году администрацией школы была проведена систематическая работа по подготовке и проведению государственной итоговой аттестации 2016 г.</a:t>
            </a:r>
          </a:p>
          <a:p>
            <a:pPr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 3. Обучающимися и педагогами была в полной мере соблюдена информационная безопасность в период проведения государственной итоговой аттестации.</a:t>
            </a:r>
          </a:p>
          <a:p>
            <a:pPr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 4. Результаты </a:t>
            </a:r>
            <a:r>
              <a:rPr lang="ru-RU" dirty="0" smtClean="0">
                <a:latin typeface="Times New Roman"/>
                <a:ea typeface="Times New Roman"/>
              </a:rPr>
              <a:t>ГИА-2016 </a:t>
            </a:r>
            <a:r>
              <a:rPr lang="ru-RU" dirty="0">
                <a:latin typeface="Times New Roman"/>
                <a:ea typeface="Times New Roman"/>
              </a:rPr>
              <a:t>показали, что 98,3 %  выпускников </a:t>
            </a:r>
            <a:r>
              <a:rPr lang="ru-RU" dirty="0" smtClean="0">
                <a:latin typeface="Times New Roman"/>
                <a:ea typeface="Times New Roman"/>
              </a:rPr>
              <a:t>9,11-ых </a:t>
            </a:r>
            <a:r>
              <a:rPr lang="ru-RU" dirty="0">
                <a:latin typeface="Times New Roman"/>
                <a:ea typeface="Times New Roman"/>
              </a:rPr>
              <a:t>классов овладели на уровне, не ниже базового, предметным содержанием по русскому языку и по математике. </a:t>
            </a:r>
            <a:endParaRPr lang="ru-RU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93181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1556792"/>
            <a:ext cx="799288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5. Вместе с тем у выпускников </a:t>
            </a:r>
            <a:r>
              <a:rPr lang="ru-RU" dirty="0" smtClean="0">
                <a:latin typeface="Times New Roman"/>
                <a:ea typeface="Times New Roman"/>
              </a:rPr>
              <a:t>выявлен </a:t>
            </a:r>
            <a:r>
              <a:rPr lang="ru-RU" dirty="0">
                <a:latin typeface="Times New Roman"/>
                <a:ea typeface="Times New Roman"/>
              </a:rPr>
              <a:t>ряд типичных нерешенных конструктивно проблем (независимо от предмета):</a:t>
            </a:r>
          </a:p>
          <a:p>
            <a:pPr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- недостаточный уровень работы по индивидуализации и дифференциации обучения учащихся;</a:t>
            </a:r>
          </a:p>
          <a:p>
            <a:pPr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- в процессе обучения педагоги используют на уроках в основном фронтальные формы работы, что не позволяет корректировать индивидуальные проблемы обучения отдельных учеников.</a:t>
            </a:r>
          </a:p>
          <a:p>
            <a:pPr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-недостаточное стимулирование познавательной активности школьников со стороны родителей учащихся;</a:t>
            </a:r>
          </a:p>
          <a:p>
            <a:pPr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- низкий уровень мотивации к получению знаний у некоторых обучающихся;</a:t>
            </a:r>
          </a:p>
          <a:p>
            <a:pPr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- пропуски учащимися учебных занятий по уважительной причине и по болезни;</a:t>
            </a:r>
          </a:p>
          <a:p>
            <a:pPr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- слабый уровень интеллектуального развития контингента учащихся;</a:t>
            </a:r>
          </a:p>
          <a:p>
            <a:pPr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- необъективность, завышение учителями оценки знаний учащихся по итогам четвертей и года;</a:t>
            </a:r>
          </a:p>
          <a:p>
            <a:pPr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-нерегулярное проведение индивидуальных занятий с учащимися «группы риска», по причине пропуска обучающимися этих занятий и слабого контроля со стороны родителей.</a:t>
            </a:r>
            <a:endParaRPr lang="ru-RU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05782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23728" y="620688"/>
            <a:ext cx="5551318" cy="3236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Профессиональные амбиции  педагогов обогащены практическим опытом, что  способствует повышению качества преподавания.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Показателями результативности образовательной деятельности являются  результаты государственной  итоговой аттестации.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Об уровне образовательной подготовки выпускников можно судить по результатам итоговой аттестации в 9 и 11 классах.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r>
              <a:rPr lang="ru-RU" dirty="0" smtClean="0"/>
              <a:t>  </a:t>
            </a:r>
          </a:p>
        </p:txBody>
      </p:sp>
      <p:pic>
        <p:nvPicPr>
          <p:cNvPr id="1026" name="Picture 2" descr="&amp;Scy;&amp;kcy;&amp;acy;&amp;chcy;&amp;acy;&amp;tcy;&amp;softcy; &amp;pcy;&amp;rcy;&amp;ocy;&amp;gcy;&amp;rcy;&amp;acy;&amp;mcy;&amp;mcy;&amp;ycy; &amp;dcy;&amp;lcy;&amp;yacy; &amp;shcy;&amp;kcy;&amp;ocy;&amp;lcy;&amp;ycy;. - 26 &amp;Dcy;&amp;iecy;&amp;kcy;&amp;acy;&amp;bcy;&amp;rcy;&amp;yacy; 2013 - Blog - Vodoob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789039"/>
            <a:ext cx="2430585" cy="2863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5970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83568" y="980728"/>
            <a:ext cx="784887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dirty="0">
                <a:solidFill>
                  <a:srgbClr val="FF0000"/>
                </a:solidFill>
                <a:latin typeface="Times New Roman"/>
                <a:ea typeface="Times New Roman"/>
              </a:rPr>
              <a:t>Рекомендовано:</a:t>
            </a:r>
            <a:endParaRPr lang="ru-RU" dirty="0">
              <a:solidFill>
                <a:srgbClr val="FF0000"/>
              </a:solidFill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b="1" dirty="0">
                <a:latin typeface="Times New Roman"/>
                <a:ea typeface="Times New Roman"/>
              </a:rPr>
              <a:t>Администрации</a:t>
            </a:r>
            <a:r>
              <a:rPr lang="ru-RU" dirty="0">
                <a:latin typeface="Times New Roman"/>
                <a:ea typeface="Times New Roman"/>
              </a:rPr>
              <a:t> школы:</a:t>
            </a:r>
          </a:p>
          <a:p>
            <a:pPr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 продолжить проведение классно – обобщающего контроля </a:t>
            </a:r>
            <a:r>
              <a:rPr lang="ru-RU" dirty="0" smtClean="0">
                <a:latin typeface="Times New Roman"/>
                <a:ea typeface="Times New Roman"/>
              </a:rPr>
              <a:t>9-х, 11 </a:t>
            </a:r>
            <a:r>
              <a:rPr lang="ru-RU" dirty="0">
                <a:latin typeface="Times New Roman"/>
                <a:ea typeface="Times New Roman"/>
              </a:rPr>
              <a:t>классов, с целью выявления </a:t>
            </a:r>
            <a:r>
              <a:rPr lang="ru-RU" dirty="0" err="1">
                <a:latin typeface="Times New Roman"/>
                <a:ea typeface="Times New Roman"/>
              </a:rPr>
              <a:t>сформированности</a:t>
            </a:r>
            <a:r>
              <a:rPr lang="ru-RU" dirty="0">
                <a:latin typeface="Times New Roman"/>
                <a:ea typeface="Times New Roman"/>
              </a:rPr>
              <a:t> ЗУН выпускников и оказание коррекции в знаниях учащихся, нуждающихся в педагогической поддержке;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b="1" dirty="0">
                <a:latin typeface="Times New Roman"/>
                <a:ea typeface="Times New Roman"/>
              </a:rPr>
              <a:t>Руководителям МО:</a:t>
            </a:r>
            <a:endParaRPr lang="ru-RU" dirty="0"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buFont typeface="Symbol"/>
              <a:buChar char=""/>
            </a:pPr>
            <a:r>
              <a:rPr lang="ru-RU" dirty="0">
                <a:latin typeface="Times New Roman"/>
                <a:ea typeface="Times New Roman"/>
              </a:rPr>
              <a:t>включить в план работы каждого МО деятельность с одаренными и слабоуспевающими детьми.</a:t>
            </a:r>
          </a:p>
          <a:p>
            <a:pPr marL="342900" lvl="0" indent="-342900">
              <a:spcAft>
                <a:spcPts val="0"/>
              </a:spcAft>
              <a:buFont typeface="Symbol"/>
              <a:buChar char=""/>
            </a:pPr>
            <a:r>
              <a:rPr lang="ru-RU" dirty="0">
                <a:latin typeface="Times New Roman"/>
                <a:ea typeface="Times New Roman"/>
              </a:rPr>
              <a:t>продолжить работу по совершенствованию системы организации итоговой аттестации выпускников школ, через повышение информационной компетенции участников образовательного процесса;</a:t>
            </a:r>
          </a:p>
          <a:p>
            <a:pPr>
              <a:spcAft>
                <a:spcPts val="0"/>
              </a:spcAft>
            </a:pPr>
            <a:r>
              <a:rPr lang="ru-RU" b="1" dirty="0">
                <a:latin typeface="Times New Roman"/>
                <a:ea typeface="Times New Roman"/>
              </a:rPr>
              <a:t>     3.   Классным руководителям и учителям- предметникам:</a:t>
            </a:r>
            <a:endParaRPr lang="ru-RU" dirty="0"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buFont typeface="Symbol"/>
              <a:buChar char=""/>
            </a:pPr>
            <a:r>
              <a:rPr lang="ru-RU" dirty="0">
                <a:latin typeface="Times New Roman"/>
                <a:ea typeface="Times New Roman"/>
              </a:rPr>
              <a:t>индивидуально работать с учащимися слабоуспевающими по предметам, отслеживать посещаемость занятий учащимися не только в урочное время, но особенно на индивидуальных занятиях;</a:t>
            </a:r>
          </a:p>
          <a:p>
            <a:pPr marL="342900" lvl="0" indent="-342900">
              <a:spcAft>
                <a:spcPts val="0"/>
              </a:spcAft>
              <a:buFont typeface="Symbol"/>
              <a:buChar char=""/>
            </a:pPr>
            <a:r>
              <a:rPr lang="ru-RU" dirty="0">
                <a:latin typeface="Times New Roman"/>
                <a:ea typeface="Times New Roman"/>
              </a:rPr>
              <a:t>проводить совместные собрание родителей с учителями – предметниками с обсуждением вопросов о подготовке к ГИА (ежемесячно), информируя родителей об успехах их детей;</a:t>
            </a:r>
            <a:endParaRPr lang="ru-RU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36197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564904"/>
            <a:ext cx="5340085" cy="3356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339752" y="1628800"/>
            <a:ext cx="4536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СПАСИБО ЗА ВНИМАНИЕ!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047131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1700808"/>
            <a:ext cx="7056784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Педагогический коллектив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школы при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подготовке к итоговой аттестации руководствовался нормативно-правовыми  документами федерального, регионального и муниципального уровней. </a:t>
            </a:r>
            <a:endParaRPr lang="ru-RU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algn="just">
              <a:lnSpc>
                <a:spcPts val="1585"/>
              </a:lnSpc>
              <a:spcAft>
                <a:spcPts val="0"/>
              </a:spcAft>
            </a:pPr>
            <a:endParaRPr lang="ru-RU" dirty="0" smtClean="0">
              <a:solidFill>
                <a:srgbClr val="000000"/>
              </a:solidFill>
              <a:latin typeface="Times New Roman"/>
            </a:endParaRPr>
          </a:p>
          <a:p>
            <a:pPr algn="just">
              <a:lnSpc>
                <a:spcPts val="1585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/>
              </a:rPr>
              <a:t>Составлен план–график мероприятий по повышению качества </a:t>
            </a:r>
            <a:r>
              <a:rPr lang="ru-RU" dirty="0" err="1" smtClean="0">
                <a:solidFill>
                  <a:srgbClr val="000000"/>
                </a:solidFill>
                <a:latin typeface="Times New Roman"/>
              </a:rPr>
              <a:t>обученности</a:t>
            </a:r>
            <a:r>
              <a:rPr lang="ru-RU" dirty="0" smtClean="0">
                <a:solidFill>
                  <a:srgbClr val="000000"/>
                </a:solidFill>
                <a:latin typeface="Times New Roman"/>
              </a:rPr>
              <a:t> и подготовки к ГИА-16 обучающихся 9,11 классов, целью которого было создание:</a:t>
            </a:r>
          </a:p>
          <a:p>
            <a:pPr algn="just">
              <a:lnSpc>
                <a:spcPts val="1585"/>
              </a:lnSpc>
              <a:spcAft>
                <a:spcPts val="0"/>
              </a:spcAft>
            </a:pPr>
            <a:endParaRPr lang="ru-RU" dirty="0" smtClean="0">
              <a:latin typeface="Times New Roman"/>
              <a:ea typeface="Times New Roman"/>
              <a:cs typeface="Times New Roman"/>
            </a:endParaRPr>
          </a:p>
          <a:p>
            <a:pPr algn="just">
              <a:lnSpc>
                <a:spcPts val="1585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 -  Оптимальных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условий для качественной подготовки обучающихся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9,11-х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классов к государственной (итого­вой)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аттестации;</a:t>
            </a:r>
          </a:p>
          <a:p>
            <a:pPr algn="just">
              <a:lnSpc>
                <a:spcPts val="1585"/>
              </a:lnSpc>
              <a:spcAft>
                <a:spcPts val="0"/>
              </a:spcAft>
            </a:pPr>
            <a:endParaRPr lang="ru-RU" dirty="0" smtClean="0">
              <a:latin typeface="Times New Roman"/>
              <a:ea typeface="Times New Roman"/>
              <a:cs typeface="Times New Roman"/>
            </a:endParaRPr>
          </a:p>
          <a:p>
            <a:pPr algn="just">
              <a:lnSpc>
                <a:spcPts val="1585"/>
              </a:lnSpc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  - Организационно-методической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системы подготовки к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ГИА;</a:t>
            </a:r>
          </a:p>
          <a:p>
            <a:pPr algn="just">
              <a:lnSpc>
                <a:spcPts val="1585"/>
              </a:lnSpc>
              <a:spcAft>
                <a:spcPts val="0"/>
              </a:spcAft>
            </a:pPr>
            <a:endParaRPr lang="ru-RU" dirty="0" smtClean="0">
              <a:latin typeface="Times New Roman"/>
              <a:ea typeface="Times New Roman"/>
              <a:cs typeface="Times New Roman"/>
            </a:endParaRPr>
          </a:p>
          <a:p>
            <a:pPr algn="just">
              <a:lnSpc>
                <a:spcPts val="1585"/>
              </a:lnSpc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  - Системы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психолого-педагогической поддержки выпускников в период подготовки и проведения экзаменов.</a:t>
            </a:r>
            <a:endParaRPr lang="ru-RU" sz="1600" dirty="0">
              <a:latin typeface="Calibri"/>
              <a:ea typeface="Times New Roman"/>
              <a:cs typeface="Times New Roman"/>
            </a:endParaRPr>
          </a:p>
          <a:p>
            <a:pPr lvl="0"/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674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97692" y="1412776"/>
            <a:ext cx="748883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/>
                <a:ea typeface="Times New Roman"/>
              </a:rPr>
              <a:t> В целях подготовки обучающихся к государственной (итоговой) аттестации выпускников за курс основной школы администрацией </a:t>
            </a:r>
            <a:r>
              <a:rPr lang="ru-RU" dirty="0" smtClean="0">
                <a:latin typeface="Times New Roman"/>
                <a:ea typeface="Times New Roman"/>
              </a:rPr>
              <a:t>был </a:t>
            </a:r>
            <a:r>
              <a:rPr lang="ru-RU" dirty="0">
                <a:latin typeface="Times New Roman"/>
                <a:ea typeface="Times New Roman"/>
              </a:rPr>
              <a:t>продуман ряд мер по повышению качества предметной подготовки: изучены методические письма “Об использовании результатов ГИА 2015года в преподавании различных предметов”; учителя – предметники ознакомлены с кодификаторами элементов содержания по предметам для составления контрольных измерительных материалов (КИМ) государственной (итоговой) аттестации выпускников </a:t>
            </a:r>
            <a:r>
              <a:rPr lang="ru-RU" dirty="0" smtClean="0">
                <a:latin typeface="Times New Roman"/>
                <a:ea typeface="Times New Roman"/>
              </a:rPr>
              <a:t>9,11 </a:t>
            </a:r>
            <a:r>
              <a:rPr lang="ru-RU" dirty="0">
                <a:latin typeface="Times New Roman"/>
                <a:ea typeface="Times New Roman"/>
              </a:rPr>
              <a:t>классов в форме </a:t>
            </a:r>
            <a:r>
              <a:rPr lang="ru-RU" dirty="0" smtClean="0">
                <a:latin typeface="Times New Roman"/>
                <a:ea typeface="Times New Roman"/>
              </a:rPr>
              <a:t>ОГЭ и ЕГЭ, </a:t>
            </a:r>
            <a:r>
              <a:rPr lang="ru-RU" dirty="0">
                <a:latin typeface="Times New Roman"/>
                <a:ea typeface="Times New Roman"/>
              </a:rPr>
              <a:t>со спецификацией экзаменационных работ по предметам, системой оценивания экзаменационных работ, демонстрационными вариантами экзаменационных работ (физика, русский язык, математика, английский язык, география, химия, литература, обществознание).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0016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0300" y="1124744"/>
            <a:ext cx="806489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sz="2000" dirty="0">
                <a:latin typeface="Times New Roman"/>
                <a:ea typeface="Times New Roman"/>
              </a:rPr>
              <a:t>В течение учебного года администрацией школы осуществлялся </a:t>
            </a:r>
            <a:r>
              <a:rPr lang="ru-RU" sz="2000" dirty="0" err="1">
                <a:latin typeface="Times New Roman"/>
                <a:ea typeface="Times New Roman"/>
              </a:rPr>
              <a:t>внутришкольный</a:t>
            </a:r>
            <a:r>
              <a:rPr lang="ru-RU" sz="2000" dirty="0">
                <a:latin typeface="Times New Roman"/>
                <a:ea typeface="Times New Roman"/>
              </a:rPr>
              <a:t> контроль  состояния преподавания предметов. Систематически посещались уроки учителей – предметников, проводились индивидуальные собеседования с педагогами. Были проведены административные контрольные работы с подробным анализом практически по всем предметам. Для контроля были использованы материалы ГИА (для всех классов). Текущие проверочные и контрольные работы в </a:t>
            </a:r>
            <a:r>
              <a:rPr lang="ru-RU" sz="2000" dirty="0" smtClean="0">
                <a:latin typeface="Times New Roman"/>
                <a:ea typeface="Times New Roman"/>
              </a:rPr>
              <a:t>9,11 </a:t>
            </a:r>
            <a:r>
              <a:rPr lang="ru-RU" sz="2000" dirty="0">
                <a:latin typeface="Times New Roman"/>
                <a:ea typeface="Times New Roman"/>
              </a:rPr>
              <a:t>классах  проводились в  форме </a:t>
            </a:r>
            <a:r>
              <a:rPr lang="ru-RU" sz="2000" dirty="0" smtClean="0">
                <a:latin typeface="Times New Roman"/>
                <a:ea typeface="Times New Roman"/>
              </a:rPr>
              <a:t>ОГЭ и ЕГЭ.  </a:t>
            </a:r>
          </a:p>
          <a:p>
            <a:r>
              <a:rPr lang="ru-RU" sz="2000" dirty="0" smtClean="0">
                <a:latin typeface="Times New Roman"/>
                <a:ea typeface="Times New Roman"/>
              </a:rPr>
              <a:t>На </a:t>
            </a:r>
            <a:r>
              <a:rPr lang="ru-RU" sz="2000" dirty="0">
                <a:latin typeface="Times New Roman"/>
                <a:ea typeface="Times New Roman"/>
              </a:rPr>
              <a:t>протяжении  учебного года были проведены пробные диагностические тестирования по математике (ноябрь, декабрь 2015г., февраль, апрель 2016г.), русскому языку (ноябрь 2015г., март 2016г)  с использованием материалов ФИПИ. </a:t>
            </a:r>
            <a:endParaRPr lang="ru-RU" sz="2000" dirty="0" smtClean="0">
              <a:latin typeface="Times New Roman"/>
              <a:ea typeface="Times New Roman"/>
            </a:endParaRPr>
          </a:p>
          <a:p>
            <a:pPr lvl="0"/>
            <a:r>
              <a:rPr lang="ru-RU" sz="2000" dirty="0" smtClean="0">
                <a:solidFill>
                  <a:prstClr val="black"/>
                </a:solidFill>
                <a:latin typeface="Times New Roman"/>
                <a:ea typeface="Times New Roman"/>
              </a:rPr>
              <a:t>Особое </a:t>
            </a:r>
            <a:r>
              <a:rPr lang="ru-RU" sz="2000" dirty="0">
                <a:solidFill>
                  <a:prstClr val="black"/>
                </a:solidFill>
                <a:latin typeface="Times New Roman"/>
                <a:ea typeface="Times New Roman"/>
              </a:rPr>
              <a:t>внимание уделялось профилактике неуспеваемости: работа с выпускниками «группы риска» начиналась с выявления обучающихся данного контингента путем анализа уровня ЗУН при посещении уроков и результатам тематических контрольных работ.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613438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61152" y="2348880"/>
            <a:ext cx="777490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sz="2800" dirty="0">
                <a:latin typeface="Times New Roman"/>
                <a:ea typeface="Times New Roman"/>
              </a:rPr>
              <a:t>В 2015-2016 учебном году все обучающиеся (69 человек) были допущены к ОГЭ. Не прошла итоговую аттестацию Афанасьева </a:t>
            </a:r>
            <a:r>
              <a:rPr lang="ru-RU" sz="2800" dirty="0" err="1">
                <a:latin typeface="Times New Roman"/>
                <a:ea typeface="Times New Roman"/>
              </a:rPr>
              <a:t>Айлита</a:t>
            </a:r>
            <a:r>
              <a:rPr lang="ru-RU" sz="2800" dirty="0">
                <a:latin typeface="Times New Roman"/>
                <a:ea typeface="Times New Roman"/>
              </a:rPr>
              <a:t>, оставлена на повторный год обучения с возможностью пересдачи ОГЭ в сентябре 2016 года. 68 человек успешно ее выдержали и получили документ соответствующего образца. Две  выпускницы получили аттестат с отличием.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980728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Результаты государственной итоговой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аттестации.</a:t>
            </a:r>
          </a:p>
          <a:p>
            <a:pPr lvl="0" algn="ctr"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ОГЭ -2016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160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971600" y="2060848"/>
            <a:ext cx="7175351" cy="381642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928662" y="428604"/>
            <a:ext cx="5422696" cy="1667937"/>
          </a:xfrm>
        </p:spPr>
        <p:txBody>
          <a:bodyPr>
            <a:normAutofit/>
          </a:bodyPr>
          <a:lstStyle/>
          <a:p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Сравнительный анализ результатов ГИА (ОГЭ).</a:t>
            </a:r>
          </a:p>
          <a:p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Математика.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1615891"/>
              </p:ext>
            </p:extLst>
          </p:nvPr>
        </p:nvGraphicFramePr>
        <p:xfrm>
          <a:off x="1475656" y="2492896"/>
          <a:ext cx="6095999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0857"/>
                <a:gridCol w="870857"/>
                <a:gridCol w="870857"/>
                <a:gridCol w="870857"/>
                <a:gridCol w="870857"/>
                <a:gridCol w="870857"/>
                <a:gridCol w="870857"/>
              </a:tblGrid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5831854"/>
              </p:ext>
            </p:extLst>
          </p:nvPr>
        </p:nvGraphicFramePr>
        <p:xfrm>
          <a:off x="1115616" y="2132857"/>
          <a:ext cx="7128791" cy="30886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159"/>
                <a:gridCol w="1493360"/>
                <a:gridCol w="1458968"/>
                <a:gridCol w="1296144"/>
                <a:gridCol w="1440160"/>
              </a:tblGrid>
              <a:tr h="432047"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</a:tr>
              <a:tr h="12137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Times New Roman"/>
                        </a:rPr>
                        <a:t>Год выпуска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Times New Roman"/>
                        </a:rPr>
                        <a:t>Кол-во выпускников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Times New Roman"/>
                        </a:rPr>
                        <a:t>Из них аттестовано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Times New Roman"/>
                        </a:rPr>
                        <a:t>Успеваемость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Times New Roman"/>
                        </a:rPr>
                        <a:t>%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Times New Roman"/>
                        </a:rPr>
                        <a:t>Качество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Times New Roman"/>
                        </a:rPr>
                        <a:t>%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290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2013-2014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47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44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</a:rPr>
                        <a:t>94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</a:rPr>
                        <a:t>39</a:t>
                      </a:r>
                    </a:p>
                  </a:txBody>
                  <a:tcPr marL="68580" marR="68580" marT="0" marB="0"/>
                </a:tc>
              </a:tr>
              <a:tr h="5290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2014-2015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55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54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98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</a:rPr>
                        <a:t>51</a:t>
                      </a:r>
                    </a:p>
                  </a:txBody>
                  <a:tcPr marL="68580" marR="68580" marT="0" marB="0"/>
                </a:tc>
              </a:tr>
              <a:tr h="38469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</a:rPr>
                        <a:t>2015-2016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69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</a:rPr>
                        <a:t>68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98,3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</a:rPr>
                        <a:t>74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9726953"/>
              </p:ext>
            </p:extLst>
          </p:nvPr>
        </p:nvGraphicFramePr>
        <p:xfrm>
          <a:off x="377347" y="1916832"/>
          <a:ext cx="8568952" cy="4275475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792088"/>
                <a:gridCol w="675688"/>
                <a:gridCol w="620456"/>
                <a:gridCol w="665788"/>
                <a:gridCol w="576537"/>
                <a:gridCol w="360040"/>
                <a:gridCol w="429972"/>
                <a:gridCol w="434124"/>
                <a:gridCol w="288032"/>
                <a:gridCol w="773899"/>
                <a:gridCol w="936104"/>
                <a:gridCol w="864096"/>
                <a:gridCol w="1152128"/>
              </a:tblGrid>
              <a:tr h="217497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Times New Roman"/>
                        </a:rPr>
                        <a:t>Класс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Times New Roman"/>
                        </a:rPr>
                        <a:t>Всего учащихся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/>
                          <a:ea typeface="Times New Roman"/>
                        </a:rPr>
                        <a:t>Из</a:t>
                      </a:r>
                      <a:r>
                        <a:rPr lang="ru-RU" sz="1800" b="1" baseline="0" dirty="0" smtClean="0">
                          <a:effectLst/>
                          <a:latin typeface="Times New Roman"/>
                          <a:ea typeface="Times New Roman"/>
                        </a:rPr>
                        <a:t> них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baseline="0" dirty="0" smtClean="0">
                          <a:effectLst/>
                          <a:latin typeface="Times New Roman"/>
                          <a:ea typeface="Times New Roman"/>
                        </a:rPr>
                        <a:t>с</a:t>
                      </a:r>
                      <a:r>
                        <a:rPr lang="ru-RU" sz="1800" b="1" dirty="0" smtClean="0">
                          <a:effectLst/>
                          <a:latin typeface="Times New Roman"/>
                          <a:ea typeface="Times New Roman"/>
                        </a:rPr>
                        <a:t>правились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Times New Roman"/>
                        </a:rPr>
                        <a:t>Средний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Times New Roman"/>
                        </a:rPr>
                        <a:t>балл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Times New Roman"/>
                        </a:rPr>
                        <a:t>Качество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Times New Roman"/>
                        </a:rPr>
                        <a:t>Оценка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/>
                          <a:ea typeface="Times New Roman"/>
                        </a:rPr>
                        <a:t>Успев.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Times New Roman"/>
                        </a:rPr>
                        <a:t>Количество и % справившихся с работой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Times New Roman"/>
                        </a:rPr>
                        <a:t>Количество и % не справившихся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Times New Roman"/>
                        </a:rPr>
                        <a:t>Учитель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49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349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9а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25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25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3,8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80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</a:rPr>
                        <a:t>16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100%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100%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Фатыхова Г.Р.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49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9б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24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24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3,3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62,5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13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</a:rPr>
                        <a:t>100%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100%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Фатыхова Г.Р.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49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9в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20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19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3,8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80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15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95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</a:rPr>
                        <a:t>95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</a:rPr>
                        <a:t>Ахмадуллин Р.З.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49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Times New Roman"/>
                        </a:rPr>
                        <a:t>Итого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Times New Roman"/>
                        </a:rPr>
                        <a:t>69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Times New Roman"/>
                        </a:rPr>
                        <a:t>68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Times New Roman"/>
                        </a:rPr>
                        <a:t>36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Times New Roman"/>
                        </a:rPr>
                        <a:t>74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Times New Roman"/>
                        </a:rPr>
                        <a:t>7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Times New Roman"/>
                        </a:rPr>
                        <a:t>44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Times New Roman"/>
                        </a:rPr>
                        <a:t>17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Times New Roman"/>
                        </a:rPr>
                        <a:t>98,3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Times New Roman"/>
                        </a:rPr>
                        <a:t>98,3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>
                        <a:effectLst/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395536" y="908720"/>
            <a:ext cx="356706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Анализ ОГЭ по классам</a:t>
            </a:r>
          </a:p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1640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971600" y="2060848"/>
            <a:ext cx="7175351" cy="381642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928662" y="428604"/>
            <a:ext cx="5422696" cy="1667937"/>
          </a:xfrm>
        </p:spPr>
        <p:txBody>
          <a:bodyPr>
            <a:normAutofit/>
          </a:bodyPr>
          <a:lstStyle/>
          <a:p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Сравнительный анализ результатов ГИА (ОГЭ).</a:t>
            </a:r>
          </a:p>
          <a:p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Русский язык.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9478453"/>
              </p:ext>
            </p:extLst>
          </p:nvPr>
        </p:nvGraphicFramePr>
        <p:xfrm>
          <a:off x="1475656" y="2492896"/>
          <a:ext cx="6095999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0857"/>
                <a:gridCol w="870857"/>
                <a:gridCol w="870857"/>
                <a:gridCol w="870857"/>
                <a:gridCol w="870857"/>
                <a:gridCol w="870857"/>
                <a:gridCol w="870857"/>
              </a:tblGrid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5639771"/>
              </p:ext>
            </p:extLst>
          </p:nvPr>
        </p:nvGraphicFramePr>
        <p:xfrm>
          <a:off x="971601" y="2060848"/>
          <a:ext cx="7488831" cy="30223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159"/>
                <a:gridCol w="1493360"/>
                <a:gridCol w="1602984"/>
                <a:gridCol w="1584176"/>
                <a:gridCol w="1368152"/>
              </a:tblGrid>
              <a:tr h="161087"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</a:tr>
              <a:tr h="12137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Times New Roman"/>
                        </a:rPr>
                        <a:t>Год выпуска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Times New Roman"/>
                        </a:rPr>
                        <a:t>Кол-во выпускников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Times New Roman"/>
                        </a:rPr>
                        <a:t>Из них аттестовано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Times New Roman"/>
                        </a:rPr>
                        <a:t>успеваемость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Times New Roman"/>
                        </a:rPr>
                        <a:t>качество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290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2013-2014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47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</a:rPr>
                        <a:t>44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</a:rPr>
                        <a:t>94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70</a:t>
                      </a:r>
                    </a:p>
                  </a:txBody>
                  <a:tcPr marL="68580" marR="68580" marT="0" marB="0"/>
                </a:tc>
              </a:tr>
              <a:tr h="5290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2014-2015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55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54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</a:rPr>
                        <a:t>98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</a:rPr>
                        <a:t>66</a:t>
                      </a:r>
                    </a:p>
                  </a:txBody>
                  <a:tcPr marL="68580" marR="68580" marT="0" marB="0"/>
                </a:tc>
              </a:tr>
              <a:tr h="38469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2015-2016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69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</a:rPr>
                        <a:t>68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98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</a:rPr>
                        <a:t>69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2899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1251</TotalTime>
  <Words>1498</Words>
  <Application>Microsoft Office PowerPoint</Application>
  <PresentationFormat>Экран (4:3)</PresentationFormat>
  <Paragraphs>456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Волна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Результаты ОГЭ по математике и русскому  языку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kab201</cp:lastModifiedBy>
  <cp:revision>129</cp:revision>
  <dcterms:created xsi:type="dcterms:W3CDTF">2014-08-27T06:36:43Z</dcterms:created>
  <dcterms:modified xsi:type="dcterms:W3CDTF">2016-08-25T05:49:44Z</dcterms:modified>
</cp:coreProperties>
</file>